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8282"/>
    <a:srgbClr val="A99E67"/>
    <a:srgbClr val="728E3A"/>
    <a:srgbClr val="757575"/>
    <a:srgbClr val="6F6F6F"/>
    <a:srgbClr val="627A32"/>
    <a:srgbClr val="5A7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26" autoAdjust="0"/>
    <p:restoredTop sz="94660"/>
  </p:normalViewPr>
  <p:slideViewPr>
    <p:cSldViewPr>
      <p:cViewPr>
        <p:scale>
          <a:sx n="100" d="100"/>
          <a:sy n="100" d="100"/>
        </p:scale>
        <p:origin x="-1224" y="-72"/>
      </p:cViewPr>
      <p:guideLst>
        <p:guide orient="horz" pos="2160"/>
        <p:guide pos="31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5465C-88F2-49A6-8AE7-5C9D570E8BA2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74003-D8F2-43F6-A295-7B1F3CA3D07D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3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9F3D2-8BA3-452F-9283-A378892A1AF8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02878-D0AB-4078-A0EE-64BA20D6B64A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760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C7669-DC09-4459-9B3E-54E14BE5CC4F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406AF-DD51-405C-89D3-A545CE3ACF86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12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88D80-849D-4B84-96B3-0A3904012268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4961E-339A-46D0-BDF5-626BFE642768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42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D25D9-5298-4B5E-977B-996ECBA5641D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C0B8D-9C21-46CD-A09F-49C482B35C6D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081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40950-CF61-45D9-9140-5779D2F82A5C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CF174-6828-4A02-A7AB-2CED36B5DB38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591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E0646-16EB-4F7D-A96F-413B65D9B5AF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20F5F-9E71-4BBC-98DD-64E8E7FBA5D5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532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1E7C2-B7F0-42F2-9B6A-B00EBEF5D70C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0A4E-807A-48FC-A104-CC7562F50C4D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98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D004B-9E17-4148-940E-5CE8C4DE1351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C2D59-473A-4CFF-A491-477030A9F480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94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12370-7CA7-4DA9-8BB5-70892A093285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0A553-87CC-401D-A27B-B8D3412ED06A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071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F720-79E7-40B6-AC3A-1E801DB84299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EBB05-8CFE-4C38-ABF6-596F07C336DF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80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67758-1183-4FED-B7D3-541E40F3EAE9}" type="datetimeFigureOut">
              <a:rPr lang="de-DE" smtClean="0"/>
              <a:pPr/>
              <a:t>21.02.2015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D3D3F-D55D-48F3-9DC3-D646E3CAE2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16C442-5E3E-4701-9BD6-6283C343D05C}" type="datetimeFigureOut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21.02.2015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34972D-E585-4171-896D-B5D837F5C2E8}" type="slidenum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13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 rot="1800000">
            <a:off x="1812463" y="705390"/>
            <a:ext cx="864000" cy="864000"/>
          </a:xfrm>
          <a:prstGeom prst="rect">
            <a:avLst/>
          </a:prstGeom>
          <a:solidFill>
            <a:srgbClr val="72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5400" dirty="0">
              <a:latin typeface="Arial Rounded MT Bold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 rot="1800000">
            <a:off x="2810410" y="705390"/>
            <a:ext cx="864000" cy="864000"/>
          </a:xfrm>
          <a:prstGeom prst="rect">
            <a:avLst/>
          </a:prstGeom>
          <a:solidFill>
            <a:srgbClr val="A99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5400" dirty="0">
              <a:latin typeface="Arial Rounded MT Bold" pitchFamily="34" charset="0"/>
            </a:endParaRPr>
          </a:p>
        </p:txBody>
      </p:sp>
      <p:sp>
        <p:nvSpPr>
          <p:cNvPr id="54" name="Rechteck 53"/>
          <p:cNvSpPr/>
          <p:nvPr/>
        </p:nvSpPr>
        <p:spPr>
          <a:xfrm rot="1800000">
            <a:off x="3806832" y="705390"/>
            <a:ext cx="864000" cy="864000"/>
          </a:xfrm>
          <a:prstGeom prst="rect">
            <a:avLst/>
          </a:prstGeom>
          <a:solidFill>
            <a:srgbClr val="8282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5400" dirty="0">
              <a:latin typeface="Arial Rounded MT Bold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1654341" y="547267"/>
            <a:ext cx="1180246" cy="11802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de-DE" sz="5400" dirty="0" smtClean="0">
                <a:latin typeface="Arial Rounded MT Bold" pitchFamily="34" charset="0"/>
              </a:rPr>
              <a:t>M</a:t>
            </a:r>
            <a:endParaRPr lang="de-DE" sz="5400" dirty="0">
              <a:latin typeface="Arial Rounded MT Bold" pitchFamily="34" charset="0"/>
            </a:endParaRPr>
          </a:p>
        </p:txBody>
      </p:sp>
      <p:sp>
        <p:nvSpPr>
          <p:cNvPr id="59" name="Textfeld 58"/>
          <p:cNvSpPr txBox="1"/>
          <p:nvPr/>
        </p:nvSpPr>
        <p:spPr>
          <a:xfrm>
            <a:off x="3648709" y="547267"/>
            <a:ext cx="1180245" cy="1180245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de-DE" sz="5400" dirty="0" smtClean="0">
                <a:latin typeface="Arial Rounded MT Bold" pitchFamily="34" charset="0"/>
              </a:rPr>
              <a:t>M</a:t>
            </a:r>
            <a:endParaRPr lang="de-DE" sz="5400" dirty="0">
              <a:latin typeface="Arial Rounded MT Bold" pitchFamily="34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2652287" y="547267"/>
            <a:ext cx="1199633" cy="1180246"/>
          </a:xfrm>
          <a:prstGeom prst="rect">
            <a:avLst/>
          </a:prstGeom>
          <a:noFill/>
        </p:spPr>
        <p:txBody>
          <a:bodyPr wrap="square" rtlCol="0" anchor="ctr" anchorCtr="1">
            <a:noAutofit/>
          </a:bodyPr>
          <a:lstStyle/>
          <a:p>
            <a:pPr algn="ctr"/>
            <a:r>
              <a:rPr lang="de-DE" sz="5400" dirty="0" smtClean="0">
                <a:latin typeface="Arial Rounded MT Bold" pitchFamily="34" charset="0"/>
              </a:rPr>
              <a:t>I</a:t>
            </a:r>
            <a:endParaRPr lang="de-DE" sz="5400" dirty="0">
              <a:latin typeface="Arial Rounded MT Bold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1654341" y="1681992"/>
            <a:ext cx="3174614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dirty="0" smtClean="0">
                <a:latin typeface="Arial Rounded MT Bold" panose="020F0704030504030204" pitchFamily="34" charset="0"/>
              </a:rPr>
              <a:t>«Semantic Interoperability»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ung 21"/>
          <p:cNvGrpSpPr/>
          <p:nvPr/>
        </p:nvGrpSpPr>
        <p:grpSpPr>
          <a:xfrm>
            <a:off x="611560" y="260648"/>
            <a:ext cx="1728192" cy="1728192"/>
            <a:chOff x="611560" y="260648"/>
            <a:chExt cx="1728192" cy="1728192"/>
          </a:xfrm>
        </p:grpSpPr>
        <p:sp>
          <p:nvSpPr>
            <p:cNvPr id="11" name="Rechteck 10"/>
            <p:cNvSpPr/>
            <p:nvPr/>
          </p:nvSpPr>
          <p:spPr>
            <a:xfrm rot="1800000">
              <a:off x="848744" y="497836"/>
              <a:ext cx="1296014" cy="1296000"/>
            </a:xfrm>
            <a:prstGeom prst="rect">
              <a:avLst/>
            </a:prstGeom>
            <a:solidFill>
              <a:srgbClr val="728E3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611560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Learn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about the MIM</a:t>
              </a:r>
              <a:endParaRPr lang="en-GB" sz="12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3" name="Gruppierung 22"/>
          <p:cNvGrpSpPr/>
          <p:nvPr/>
        </p:nvGrpSpPr>
        <p:grpSpPr>
          <a:xfrm>
            <a:off x="3347864" y="260648"/>
            <a:ext cx="1728192" cy="1728192"/>
            <a:chOff x="3347864" y="260648"/>
            <a:chExt cx="1728192" cy="1728192"/>
          </a:xfrm>
        </p:grpSpPr>
        <p:sp>
          <p:nvSpPr>
            <p:cNvPr id="12" name="Rechteck 11"/>
            <p:cNvSpPr/>
            <p:nvPr/>
          </p:nvSpPr>
          <p:spPr>
            <a:xfrm rot="1800000">
              <a:off x="3585048" y="497836"/>
              <a:ext cx="1296014" cy="1296000"/>
            </a:xfrm>
            <a:prstGeom prst="rect">
              <a:avLst/>
            </a:prstGeom>
            <a:solidFill>
              <a:srgbClr val="A99E6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347864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Register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to the portal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4" name="Gruppierung 23"/>
          <p:cNvGrpSpPr/>
          <p:nvPr/>
        </p:nvGrpSpPr>
        <p:grpSpPr>
          <a:xfrm>
            <a:off x="5724128" y="260648"/>
            <a:ext cx="1728192" cy="1728192"/>
            <a:chOff x="5724128" y="260648"/>
            <a:chExt cx="1728192" cy="1728192"/>
          </a:xfrm>
        </p:grpSpPr>
        <p:sp>
          <p:nvSpPr>
            <p:cNvPr id="13" name="Rechteck 12"/>
            <p:cNvSpPr/>
            <p:nvPr/>
          </p:nvSpPr>
          <p:spPr>
            <a:xfrm rot="1800000">
              <a:off x="5961312" y="497836"/>
              <a:ext cx="1296014" cy="1296000"/>
            </a:xfrm>
            <a:prstGeom prst="rect">
              <a:avLst/>
            </a:prstGeom>
            <a:solidFill>
              <a:srgbClr val="82828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5724128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Browse</a:t>
              </a:r>
              <a:r>
                <a:rPr lang="en-GB" dirty="0" smtClean="0">
                  <a:latin typeface="Arial Rounded MT Bold"/>
                  <a:cs typeface="Arial Rounded MT Bold"/>
                </a:rPr>
                <a:t/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mimworld.org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139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ung 21"/>
          <p:cNvGrpSpPr/>
          <p:nvPr/>
        </p:nvGrpSpPr>
        <p:grpSpPr>
          <a:xfrm>
            <a:off x="611560" y="260648"/>
            <a:ext cx="1728192" cy="1728192"/>
            <a:chOff x="611560" y="260648"/>
            <a:chExt cx="1728192" cy="1728192"/>
          </a:xfrm>
        </p:grpSpPr>
        <p:sp>
          <p:nvSpPr>
            <p:cNvPr id="11" name="Rechteck 10"/>
            <p:cNvSpPr/>
            <p:nvPr/>
          </p:nvSpPr>
          <p:spPr>
            <a:xfrm rot="1800000">
              <a:off x="848744" y="497836"/>
              <a:ext cx="1296014" cy="1296000"/>
            </a:xfrm>
            <a:prstGeom prst="rect">
              <a:avLst/>
            </a:prstGeom>
            <a:solidFill>
              <a:srgbClr val="728E3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611560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Download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official releases</a:t>
              </a:r>
              <a:endParaRPr lang="en-GB" sz="12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3" name="Gruppierung 22"/>
          <p:cNvGrpSpPr/>
          <p:nvPr/>
        </p:nvGrpSpPr>
        <p:grpSpPr>
          <a:xfrm>
            <a:off x="3347864" y="260648"/>
            <a:ext cx="1728192" cy="1728192"/>
            <a:chOff x="3347864" y="260648"/>
            <a:chExt cx="1728192" cy="1728192"/>
          </a:xfrm>
        </p:grpSpPr>
        <p:sp>
          <p:nvSpPr>
            <p:cNvPr id="12" name="Rechteck 11"/>
            <p:cNvSpPr/>
            <p:nvPr/>
          </p:nvSpPr>
          <p:spPr>
            <a:xfrm rot="1800000">
              <a:off x="3585048" y="497836"/>
              <a:ext cx="1296014" cy="1296000"/>
            </a:xfrm>
            <a:prstGeom prst="rect">
              <a:avLst/>
            </a:prstGeom>
            <a:solidFill>
              <a:srgbClr val="A99E6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347864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Browse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the model online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4" name="Gruppierung 23"/>
          <p:cNvGrpSpPr/>
          <p:nvPr/>
        </p:nvGrpSpPr>
        <p:grpSpPr>
          <a:xfrm>
            <a:off x="5724128" y="260648"/>
            <a:ext cx="1728192" cy="1728192"/>
            <a:chOff x="5724128" y="260648"/>
            <a:chExt cx="1728192" cy="1728192"/>
          </a:xfrm>
        </p:grpSpPr>
        <p:sp>
          <p:nvSpPr>
            <p:cNvPr id="13" name="Rechteck 12"/>
            <p:cNvSpPr/>
            <p:nvPr/>
          </p:nvSpPr>
          <p:spPr>
            <a:xfrm rot="1800000">
              <a:off x="5961312" y="497836"/>
              <a:ext cx="1296014" cy="1296000"/>
            </a:xfrm>
            <a:prstGeom prst="rect">
              <a:avLst/>
            </a:prstGeom>
            <a:solidFill>
              <a:srgbClr val="82828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5724128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Provide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user feedback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37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ung 21"/>
          <p:cNvGrpSpPr/>
          <p:nvPr/>
        </p:nvGrpSpPr>
        <p:grpSpPr>
          <a:xfrm>
            <a:off x="611560" y="260648"/>
            <a:ext cx="1728192" cy="1728192"/>
            <a:chOff x="611560" y="260648"/>
            <a:chExt cx="1728192" cy="1728192"/>
          </a:xfrm>
        </p:grpSpPr>
        <p:sp>
          <p:nvSpPr>
            <p:cNvPr id="11" name="Rechteck 10"/>
            <p:cNvSpPr/>
            <p:nvPr/>
          </p:nvSpPr>
          <p:spPr>
            <a:xfrm rot="1800000">
              <a:off x="848744" y="497836"/>
              <a:ext cx="1296014" cy="1296000"/>
            </a:xfrm>
            <a:prstGeom prst="rect">
              <a:avLst/>
            </a:prstGeom>
            <a:solidFill>
              <a:srgbClr val="728E3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611560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Download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latest model</a:t>
              </a:r>
              <a:endParaRPr lang="en-GB" sz="12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3" name="Gruppierung 22"/>
          <p:cNvGrpSpPr/>
          <p:nvPr/>
        </p:nvGrpSpPr>
        <p:grpSpPr>
          <a:xfrm>
            <a:off x="3347864" y="260648"/>
            <a:ext cx="1728192" cy="1728192"/>
            <a:chOff x="3347864" y="260648"/>
            <a:chExt cx="1728192" cy="1728192"/>
          </a:xfrm>
        </p:grpSpPr>
        <p:sp>
          <p:nvSpPr>
            <p:cNvPr id="12" name="Rechteck 11"/>
            <p:cNvSpPr/>
            <p:nvPr/>
          </p:nvSpPr>
          <p:spPr>
            <a:xfrm rot="1800000">
              <a:off x="3585048" y="497836"/>
              <a:ext cx="1296014" cy="1296000"/>
            </a:xfrm>
            <a:prstGeom prst="rect">
              <a:avLst/>
            </a:prstGeom>
            <a:solidFill>
              <a:srgbClr val="A99E6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347864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Download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approved changes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4" name="Gruppierung 23"/>
          <p:cNvGrpSpPr/>
          <p:nvPr/>
        </p:nvGrpSpPr>
        <p:grpSpPr>
          <a:xfrm>
            <a:off x="5724128" y="260648"/>
            <a:ext cx="1728192" cy="1728192"/>
            <a:chOff x="5724128" y="260648"/>
            <a:chExt cx="1728192" cy="1728192"/>
          </a:xfrm>
        </p:grpSpPr>
        <p:sp>
          <p:nvSpPr>
            <p:cNvPr id="13" name="Rechteck 12"/>
            <p:cNvSpPr/>
            <p:nvPr/>
          </p:nvSpPr>
          <p:spPr>
            <a:xfrm rot="1800000">
              <a:off x="5961312" y="497836"/>
              <a:ext cx="1296014" cy="1296000"/>
            </a:xfrm>
            <a:prstGeom prst="rect">
              <a:avLst/>
            </a:prstGeom>
            <a:solidFill>
              <a:srgbClr val="82828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5724128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Maintain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the model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07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ung 21"/>
          <p:cNvGrpSpPr/>
          <p:nvPr/>
        </p:nvGrpSpPr>
        <p:grpSpPr>
          <a:xfrm>
            <a:off x="611560" y="260648"/>
            <a:ext cx="1728192" cy="1728192"/>
            <a:chOff x="611560" y="260648"/>
            <a:chExt cx="1728192" cy="1728192"/>
          </a:xfrm>
        </p:grpSpPr>
        <p:sp>
          <p:nvSpPr>
            <p:cNvPr id="11" name="Rechteck 10"/>
            <p:cNvSpPr/>
            <p:nvPr/>
          </p:nvSpPr>
          <p:spPr>
            <a:xfrm rot="1800000">
              <a:off x="848744" y="497836"/>
              <a:ext cx="1296014" cy="1296000"/>
            </a:xfrm>
            <a:prstGeom prst="rect">
              <a:avLst/>
            </a:prstGeom>
            <a:solidFill>
              <a:srgbClr val="728E3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611560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Download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source code</a:t>
              </a:r>
              <a:endParaRPr lang="en-GB" sz="12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3" name="Gruppierung 22"/>
          <p:cNvGrpSpPr/>
          <p:nvPr/>
        </p:nvGrpSpPr>
        <p:grpSpPr>
          <a:xfrm>
            <a:off x="3347864" y="260648"/>
            <a:ext cx="1728192" cy="1728192"/>
            <a:chOff x="3347864" y="260648"/>
            <a:chExt cx="1728192" cy="1728192"/>
          </a:xfrm>
        </p:grpSpPr>
        <p:sp>
          <p:nvSpPr>
            <p:cNvPr id="12" name="Rechteck 11"/>
            <p:cNvSpPr/>
            <p:nvPr/>
          </p:nvSpPr>
          <p:spPr>
            <a:xfrm rot="1800000">
              <a:off x="3585048" y="497836"/>
              <a:ext cx="1296014" cy="1296000"/>
            </a:xfrm>
            <a:prstGeom prst="rect">
              <a:avLst/>
            </a:prstGeom>
            <a:solidFill>
              <a:srgbClr val="A99E6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347864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Maintain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tool suite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4" name="Gruppierung 23"/>
          <p:cNvGrpSpPr/>
          <p:nvPr/>
        </p:nvGrpSpPr>
        <p:grpSpPr>
          <a:xfrm>
            <a:off x="5724128" y="260648"/>
            <a:ext cx="1728192" cy="1728192"/>
            <a:chOff x="5724128" y="260648"/>
            <a:chExt cx="1728192" cy="1728192"/>
          </a:xfrm>
        </p:grpSpPr>
        <p:sp>
          <p:nvSpPr>
            <p:cNvPr id="13" name="Rechteck 12"/>
            <p:cNvSpPr/>
            <p:nvPr/>
          </p:nvSpPr>
          <p:spPr>
            <a:xfrm rot="1800000">
              <a:off x="5961312" y="497836"/>
              <a:ext cx="1296014" cy="1296000"/>
            </a:xfrm>
            <a:prstGeom prst="rect">
              <a:avLst/>
            </a:prstGeom>
            <a:solidFill>
              <a:srgbClr val="82828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5724128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Maintain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tool suite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71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ung 21"/>
          <p:cNvGrpSpPr/>
          <p:nvPr/>
        </p:nvGrpSpPr>
        <p:grpSpPr>
          <a:xfrm>
            <a:off x="611560" y="260648"/>
            <a:ext cx="1728192" cy="1728192"/>
            <a:chOff x="611560" y="260648"/>
            <a:chExt cx="1728192" cy="1728192"/>
          </a:xfrm>
        </p:grpSpPr>
        <p:sp>
          <p:nvSpPr>
            <p:cNvPr id="11" name="Rechteck 10"/>
            <p:cNvSpPr/>
            <p:nvPr/>
          </p:nvSpPr>
          <p:spPr>
            <a:xfrm rot="1800000">
              <a:off x="848744" y="497836"/>
              <a:ext cx="1296014" cy="1296000"/>
            </a:xfrm>
            <a:prstGeom prst="rect">
              <a:avLst/>
            </a:prstGeom>
            <a:solidFill>
              <a:srgbClr val="728E3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611560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Learn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about the tools</a:t>
              </a:r>
              <a:endParaRPr lang="en-GB" sz="12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3" name="Gruppierung 22"/>
          <p:cNvGrpSpPr/>
          <p:nvPr/>
        </p:nvGrpSpPr>
        <p:grpSpPr>
          <a:xfrm>
            <a:off x="3347864" y="260648"/>
            <a:ext cx="1728192" cy="1728192"/>
            <a:chOff x="3347864" y="260648"/>
            <a:chExt cx="1728192" cy="1728192"/>
          </a:xfrm>
        </p:grpSpPr>
        <p:sp>
          <p:nvSpPr>
            <p:cNvPr id="12" name="Rechteck 11"/>
            <p:cNvSpPr/>
            <p:nvPr/>
          </p:nvSpPr>
          <p:spPr>
            <a:xfrm rot="1800000">
              <a:off x="3585048" y="497836"/>
              <a:ext cx="1296014" cy="1296000"/>
            </a:xfrm>
            <a:prstGeom prst="rect">
              <a:avLst/>
            </a:prstGeom>
            <a:solidFill>
              <a:srgbClr val="A99E6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347864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Download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installer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4" name="Gruppierung 23"/>
          <p:cNvGrpSpPr/>
          <p:nvPr/>
        </p:nvGrpSpPr>
        <p:grpSpPr>
          <a:xfrm>
            <a:off x="5724128" y="260648"/>
            <a:ext cx="1728192" cy="1728192"/>
            <a:chOff x="5724128" y="260648"/>
            <a:chExt cx="1728192" cy="1728192"/>
          </a:xfrm>
        </p:grpSpPr>
        <p:sp>
          <p:nvSpPr>
            <p:cNvPr id="13" name="Rechteck 12"/>
            <p:cNvSpPr/>
            <p:nvPr/>
          </p:nvSpPr>
          <p:spPr>
            <a:xfrm rot="1800000">
              <a:off x="5961312" y="497836"/>
              <a:ext cx="1296014" cy="1296000"/>
            </a:xfrm>
            <a:prstGeom prst="rect">
              <a:avLst/>
            </a:prstGeom>
            <a:solidFill>
              <a:srgbClr val="82828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5724128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Provide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user </a:t>
              </a:r>
              <a:r>
                <a:rPr lang="en-GB" sz="1200" dirty="0">
                  <a:latin typeface="Arial Rounded MT Bold"/>
                  <a:cs typeface="Arial Rounded MT Bold"/>
                </a:rPr>
                <a:t>f</a:t>
              </a:r>
              <a:r>
                <a:rPr lang="en-GB" sz="1200" dirty="0" smtClean="0">
                  <a:latin typeface="Arial Rounded MT Bold"/>
                  <a:cs typeface="Arial Rounded MT Bold"/>
                </a:rPr>
                <a:t>eedback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169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ung 21"/>
          <p:cNvGrpSpPr/>
          <p:nvPr/>
        </p:nvGrpSpPr>
        <p:grpSpPr>
          <a:xfrm>
            <a:off x="611560" y="260648"/>
            <a:ext cx="1728192" cy="1728192"/>
            <a:chOff x="611560" y="260648"/>
            <a:chExt cx="1728192" cy="1728192"/>
          </a:xfrm>
        </p:grpSpPr>
        <p:sp>
          <p:nvSpPr>
            <p:cNvPr id="11" name="Rechteck 10"/>
            <p:cNvSpPr/>
            <p:nvPr/>
          </p:nvSpPr>
          <p:spPr>
            <a:xfrm rot="1800000">
              <a:off x="848744" y="497836"/>
              <a:ext cx="1296014" cy="1296000"/>
            </a:xfrm>
            <a:prstGeom prst="rect">
              <a:avLst/>
            </a:prstGeom>
            <a:solidFill>
              <a:srgbClr val="728E3A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611560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Create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change proposals</a:t>
              </a:r>
              <a:endParaRPr lang="en-GB" sz="12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3" name="Gruppierung 22"/>
          <p:cNvGrpSpPr/>
          <p:nvPr/>
        </p:nvGrpSpPr>
        <p:grpSpPr>
          <a:xfrm>
            <a:off x="3347864" y="260648"/>
            <a:ext cx="1728192" cy="1728192"/>
            <a:chOff x="3347864" y="260648"/>
            <a:chExt cx="1728192" cy="1728192"/>
          </a:xfrm>
        </p:grpSpPr>
        <p:sp>
          <p:nvSpPr>
            <p:cNvPr id="12" name="Rechteck 11"/>
            <p:cNvSpPr/>
            <p:nvPr/>
          </p:nvSpPr>
          <p:spPr>
            <a:xfrm rot="1800000">
              <a:off x="3585048" y="497836"/>
              <a:ext cx="1296014" cy="1296000"/>
            </a:xfrm>
            <a:prstGeom prst="rect">
              <a:avLst/>
            </a:prstGeom>
            <a:solidFill>
              <a:srgbClr val="A99E6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347864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Review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change proposals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  <p:grpSp>
        <p:nvGrpSpPr>
          <p:cNvPr id="24" name="Gruppierung 23"/>
          <p:cNvGrpSpPr/>
          <p:nvPr/>
        </p:nvGrpSpPr>
        <p:grpSpPr>
          <a:xfrm>
            <a:off x="5724128" y="260648"/>
            <a:ext cx="1728192" cy="1728192"/>
            <a:chOff x="5724128" y="260648"/>
            <a:chExt cx="1728192" cy="1728192"/>
          </a:xfrm>
        </p:grpSpPr>
        <p:sp>
          <p:nvSpPr>
            <p:cNvPr id="13" name="Rechteck 12"/>
            <p:cNvSpPr/>
            <p:nvPr/>
          </p:nvSpPr>
          <p:spPr>
            <a:xfrm rot="1800000">
              <a:off x="5961312" y="497836"/>
              <a:ext cx="1296014" cy="1296000"/>
            </a:xfrm>
            <a:prstGeom prst="rect">
              <a:avLst/>
            </a:prstGeom>
            <a:solidFill>
              <a:srgbClr val="82828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>
                <a:latin typeface="Arial Rounded MT Bold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5724128" y="260648"/>
              <a:ext cx="1728192" cy="17281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indent="92075" algn="ctr"/>
              <a:r>
                <a:rPr lang="en-GB" dirty="0" smtClean="0">
                  <a:latin typeface="Arial Rounded MT Bold"/>
                  <a:cs typeface="Arial Rounded MT Bold"/>
                </a:rPr>
                <a:t>Report</a:t>
              </a:r>
              <a:br>
                <a:rPr lang="en-GB" dirty="0" smtClean="0">
                  <a:latin typeface="Arial Rounded MT Bold"/>
                  <a:cs typeface="Arial Rounded MT Bold"/>
                </a:rPr>
              </a:br>
              <a:r>
                <a:rPr lang="en-GB" sz="1200" dirty="0" smtClean="0">
                  <a:latin typeface="Arial Rounded MT Bold"/>
                  <a:cs typeface="Arial Rounded MT Bold"/>
                </a:rPr>
                <a:t> problem</a:t>
              </a:r>
              <a:endParaRPr lang="en-GB" sz="1400" dirty="0">
                <a:latin typeface="Arial Rounded MT Bold"/>
                <a:cs typeface="Arial Rounded MT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2034916" y="0"/>
            <a:ext cx="1982316" cy="4149080"/>
          </a:xfrm>
          <a:prstGeom prst="rect">
            <a:avLst/>
          </a:prstGeom>
          <a:ln w="28575"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 sz="1400">
              <a:solidFill>
                <a:prstClr val="black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" y="0"/>
            <a:ext cx="2034913" cy="414908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 sz="1400">
              <a:solidFill>
                <a:prstClr val="black"/>
              </a:solidFill>
            </a:endParaRPr>
          </a:p>
        </p:txBody>
      </p:sp>
      <p:sp>
        <p:nvSpPr>
          <p:cNvPr id="3" name="Rechtwinkliges Dreieck 2"/>
          <p:cNvSpPr/>
          <p:nvPr/>
        </p:nvSpPr>
        <p:spPr>
          <a:xfrm flipH="1">
            <a:off x="1907704" y="0"/>
            <a:ext cx="127212" cy="4149080"/>
          </a:xfrm>
          <a:prstGeom prst="rtTriangle">
            <a:avLst/>
          </a:prstGeom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 sz="1400">
              <a:solidFill>
                <a:prstClr val="black"/>
              </a:solidFill>
            </a:endParaRPr>
          </a:p>
        </p:txBody>
      </p:sp>
      <p:sp>
        <p:nvSpPr>
          <p:cNvPr id="2055" name="Textfeld 14"/>
          <p:cNvSpPr txBox="1">
            <a:spLocks noChangeArrowheads="1"/>
          </p:cNvSpPr>
          <p:nvPr/>
        </p:nvSpPr>
        <p:spPr bwMode="auto">
          <a:xfrm>
            <a:off x="118784" y="44624"/>
            <a:ext cx="1590500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de-DE" sz="1100" i="1" dirty="0" smtClean="0">
                <a:solidFill>
                  <a:prstClr val="black"/>
                </a:solidFill>
                <a:latin typeface="Arial Rounded MT Bold" pitchFamily="34" charset="0"/>
                <a:cs typeface="Arial" charset="0"/>
              </a:rPr>
              <a:t>Public Area</a:t>
            </a:r>
            <a:br>
              <a:rPr lang="en-US" altLang="de-DE" sz="1100" i="1" dirty="0" smtClean="0">
                <a:solidFill>
                  <a:prstClr val="black"/>
                </a:solidFill>
                <a:latin typeface="Arial Rounded MT Bold" pitchFamily="34" charset="0"/>
                <a:cs typeface="Arial" charset="0"/>
              </a:rPr>
            </a:br>
            <a:r>
              <a:rPr lang="en-US" altLang="de-DE" sz="1050" i="1" dirty="0" smtClean="0">
                <a:solidFill>
                  <a:prstClr val="black"/>
                </a:solidFill>
                <a:latin typeface="Arial Rounded MT Bold" pitchFamily="34" charset="0"/>
                <a:cs typeface="Arial" charset="0"/>
              </a:rPr>
              <a:t>(for registered users)</a:t>
            </a:r>
          </a:p>
        </p:txBody>
      </p:sp>
      <p:sp>
        <p:nvSpPr>
          <p:cNvPr id="2056" name="Textfeld 31"/>
          <p:cNvSpPr txBox="1">
            <a:spLocks noChangeArrowheads="1"/>
          </p:cNvSpPr>
          <p:nvPr/>
        </p:nvSpPr>
        <p:spPr bwMode="auto">
          <a:xfrm>
            <a:off x="2248081" y="58763"/>
            <a:ext cx="13773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de-DE" sz="1100" i="1" dirty="0" smtClean="0">
                <a:solidFill>
                  <a:prstClr val="black"/>
                </a:solidFill>
                <a:latin typeface="Arial Rounded MT Bold" pitchFamily="34" charset="0"/>
                <a:cs typeface="Arial" charset="0"/>
              </a:rPr>
              <a:t>Developers’ Area</a:t>
            </a:r>
          </a:p>
        </p:txBody>
      </p:sp>
      <p:sp>
        <p:nvSpPr>
          <p:cNvPr id="33" name="Abgerundetes Rechteck 32"/>
          <p:cNvSpPr/>
          <p:nvPr/>
        </p:nvSpPr>
        <p:spPr>
          <a:xfrm>
            <a:off x="137259" y="847857"/>
            <a:ext cx="1597135" cy="457424"/>
          </a:xfrm>
          <a:prstGeom prst="roundRect">
            <a:avLst>
              <a:gd name="adj" fmla="val 0"/>
            </a:avLst>
          </a:prstGeom>
          <a:solidFill>
            <a:srgbClr val="728E3A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36000" tIns="36000" rIns="36000" bIns="36000" anchor="ctr" anchorCtr="1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Welcome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72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Learn about the MIM</a:t>
            </a:r>
          </a:p>
        </p:txBody>
      </p:sp>
      <p:sp>
        <p:nvSpPr>
          <p:cNvPr id="34" name="Abgerundetes Rechteck 33"/>
          <p:cNvSpPr/>
          <p:nvPr/>
        </p:nvSpPr>
        <p:spPr>
          <a:xfrm>
            <a:off x="118784" y="3068960"/>
            <a:ext cx="1597135" cy="765200"/>
          </a:xfrm>
          <a:prstGeom prst="roundRect">
            <a:avLst>
              <a:gd name="adj" fmla="val 0"/>
            </a:avLst>
          </a:prstGeom>
          <a:solidFill>
            <a:srgbClr val="828282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tIns="36000" rIns="36000" bIns="36000" anchor="ctr" anchorCtr="1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Tool Suite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Learn about the tools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prstClr val="black"/>
                </a:solidFill>
              </a:rPr>
              <a:t>Download </a:t>
            </a:r>
            <a:r>
              <a:rPr lang="en-US" sz="1000" dirty="0" smtClean="0">
                <a:solidFill>
                  <a:prstClr val="black"/>
                </a:solidFill>
              </a:rPr>
              <a:t>installer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prstClr val="black"/>
                </a:solidFill>
              </a:rPr>
              <a:t>Provide </a:t>
            </a:r>
            <a:r>
              <a:rPr lang="en-US" sz="1000" dirty="0" smtClean="0">
                <a:solidFill>
                  <a:prstClr val="black"/>
                </a:solidFill>
              </a:rPr>
              <a:t>user feedback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5" name="Abgerundetes Rechteck 34"/>
          <p:cNvSpPr/>
          <p:nvPr/>
        </p:nvSpPr>
        <p:spPr>
          <a:xfrm>
            <a:off x="137259" y="1804520"/>
            <a:ext cx="1597135" cy="765200"/>
          </a:xfrm>
          <a:prstGeom prst="roundRect">
            <a:avLst>
              <a:gd name="adj" fmla="val 0"/>
            </a:avLst>
          </a:prstGeom>
          <a:solidFill>
            <a:srgbClr val="A99E67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anchor="ctr" anchorCtr="1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Information Model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prstClr val="black"/>
                </a:solidFill>
              </a:rPr>
              <a:t>Download official </a:t>
            </a:r>
            <a:r>
              <a:rPr lang="en-US" sz="1000" dirty="0" smtClean="0">
                <a:solidFill>
                  <a:prstClr val="black"/>
                </a:solidFill>
              </a:rPr>
              <a:t>releases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Browse </a:t>
            </a:r>
            <a:r>
              <a:rPr lang="en-US" sz="1000" dirty="0">
                <a:solidFill>
                  <a:prstClr val="black"/>
                </a:solidFill>
              </a:rPr>
              <a:t>the </a:t>
            </a:r>
            <a:r>
              <a:rPr lang="en-US" sz="1000" dirty="0" smtClean="0">
                <a:solidFill>
                  <a:prstClr val="black"/>
                </a:solidFill>
              </a:rPr>
              <a:t>model online</a:t>
            </a: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prstClr val="black"/>
                </a:solidFill>
              </a:rPr>
              <a:t>Provide </a:t>
            </a:r>
            <a:r>
              <a:rPr lang="en-US" sz="1000" dirty="0" smtClean="0">
                <a:solidFill>
                  <a:prstClr val="black"/>
                </a:solidFill>
              </a:rPr>
              <a:t>user feedback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6" name="Abgerundetes Rechteck 35"/>
          <p:cNvSpPr/>
          <p:nvPr/>
        </p:nvSpPr>
        <p:spPr>
          <a:xfrm>
            <a:off x="2129074" y="467817"/>
            <a:ext cx="1744142" cy="765200"/>
          </a:xfrm>
          <a:prstGeom prst="roundRect">
            <a:avLst>
              <a:gd name="adj" fmla="val 0"/>
            </a:avLst>
          </a:prstGeom>
          <a:solidFill>
            <a:srgbClr val="A99E67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anchor="ctr" anchorCtr="1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Model Repository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prstClr val="black"/>
                </a:solidFill>
              </a:rPr>
              <a:t>Download latest </a:t>
            </a:r>
            <a:r>
              <a:rPr lang="en-US" sz="1000" dirty="0" smtClean="0">
                <a:solidFill>
                  <a:prstClr val="black"/>
                </a:solidFill>
              </a:rPr>
              <a:t>model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prstClr val="black"/>
                </a:solidFill>
              </a:rPr>
              <a:t>Download approved </a:t>
            </a:r>
            <a:r>
              <a:rPr lang="en-US" sz="1000" dirty="0" smtClean="0">
                <a:solidFill>
                  <a:prstClr val="black"/>
                </a:solidFill>
              </a:rPr>
              <a:t>changes</a:t>
            </a: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Maintain the model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>
          <a:xfrm>
            <a:off x="2129074" y="3212976"/>
            <a:ext cx="1744142" cy="765200"/>
          </a:xfrm>
          <a:prstGeom prst="roundRect">
            <a:avLst>
              <a:gd name="adj" fmla="val 0"/>
            </a:avLst>
          </a:prstGeom>
          <a:solidFill>
            <a:srgbClr val="828282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tIns="36000" rIns="36000" bIns="36000" anchor="ctr" anchorCtr="1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Tool Development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Download source code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Maintain tool suite</a:t>
            </a: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Report problem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0" name="Abgerundetes Rechteck 39"/>
          <p:cNvSpPr/>
          <p:nvPr/>
        </p:nvSpPr>
        <p:spPr>
          <a:xfrm>
            <a:off x="2129074" y="1485462"/>
            <a:ext cx="1744142" cy="765200"/>
          </a:xfrm>
          <a:prstGeom prst="roundRect">
            <a:avLst>
              <a:gd name="adj" fmla="val 0"/>
            </a:avLst>
          </a:prstGeom>
          <a:solidFill>
            <a:srgbClr val="A99E67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anchor="ctr" anchorCtr="1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Model Change Proposals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prstClr val="black"/>
                </a:solidFill>
              </a:rPr>
              <a:t>Create </a:t>
            </a:r>
            <a:r>
              <a:rPr lang="en-US" sz="1000" dirty="0" smtClean="0">
                <a:solidFill>
                  <a:prstClr val="black"/>
                </a:solidFill>
              </a:rPr>
              <a:t>change proposals</a:t>
            </a: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Review change proposals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Report problem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2129074" y="2503107"/>
            <a:ext cx="1744142" cy="457424"/>
          </a:xfrm>
          <a:prstGeom prst="roundRect">
            <a:avLst>
              <a:gd name="adj" fmla="val 0"/>
            </a:avLst>
          </a:prstGeom>
          <a:solidFill>
            <a:srgbClr val="A99E67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36000" tIns="36000" rIns="36000" bIns="36000" anchor="ctr" anchorCtr="1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Ontology</a:t>
            </a:r>
            <a:endParaRPr lang="en-US" sz="1000" dirty="0">
              <a:solidFill>
                <a:prstClr val="black"/>
              </a:solidFill>
            </a:endParaRPr>
          </a:p>
          <a:p>
            <a:pPr marL="144000" indent="-108000">
              <a:buFont typeface="Arial" panose="020B0604020202020204" pitchFamily="34" charset="0"/>
              <a:buChar char="•"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 Develop MIM ontology</a:t>
            </a:r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4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 rot="1800000">
            <a:off x="848744" y="497836"/>
            <a:ext cx="1296014" cy="1296000"/>
          </a:xfrm>
          <a:prstGeom prst="rect">
            <a:avLst/>
          </a:prstGeom>
          <a:solidFill>
            <a:srgbClr val="728E3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latin typeface="Arial Rounded MT Bold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 rot="1800000">
            <a:off x="3585048" y="497836"/>
            <a:ext cx="1296014" cy="1296000"/>
          </a:xfrm>
          <a:prstGeom prst="rect">
            <a:avLst/>
          </a:prstGeom>
          <a:solidFill>
            <a:srgbClr val="A99E6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latin typeface="Arial Rounded MT Bold" pitchFamily="34" charset="0"/>
            </a:endParaRPr>
          </a:p>
        </p:txBody>
      </p:sp>
      <p:sp>
        <p:nvSpPr>
          <p:cNvPr id="13" name="Rechteck 12"/>
          <p:cNvSpPr/>
          <p:nvPr/>
        </p:nvSpPr>
        <p:spPr>
          <a:xfrm rot="1800000">
            <a:off x="5961312" y="497836"/>
            <a:ext cx="1296014" cy="1296000"/>
          </a:xfrm>
          <a:prstGeom prst="rect">
            <a:avLst/>
          </a:prstGeom>
          <a:solidFill>
            <a:srgbClr val="82828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540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</Words>
  <Application>Microsoft Office PowerPoint</Application>
  <PresentationFormat>Bildschirmpräsentation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1" baseType="lpstr">
      <vt:lpstr>Larissa-Design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Fraunhofer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Bau</dc:creator>
  <cp:lastModifiedBy>Michael Gerz</cp:lastModifiedBy>
  <cp:revision>32</cp:revision>
  <dcterms:created xsi:type="dcterms:W3CDTF">2014-07-01T06:09:13Z</dcterms:created>
  <dcterms:modified xsi:type="dcterms:W3CDTF">2015-02-21T10:47:59Z</dcterms:modified>
</cp:coreProperties>
</file>